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88" r:id="rId4"/>
    <p:sldId id="259" r:id="rId5"/>
    <p:sldId id="287" r:id="rId6"/>
    <p:sldId id="290" r:id="rId7"/>
    <p:sldId id="28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58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33D746-2A55-44C3-B84C-AC1D03A39A2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0AC99F-CA31-4E97-B03A-486CA06F6CBA}">
      <dgm:prSet/>
      <dgm:spPr/>
      <dgm:t>
        <a:bodyPr/>
        <a:lstStyle/>
        <a:p>
          <a:r>
            <a:rPr lang="en-US"/>
            <a:t>To be a CICD Advocate in 5 years time</a:t>
          </a:r>
        </a:p>
      </dgm:t>
    </dgm:pt>
    <dgm:pt modelId="{67034739-FB00-48ED-ABD3-3165260D6FAB}" type="parTrans" cxnId="{E56F2DB5-3EFD-473C-ABD2-4A4632A29EDA}">
      <dgm:prSet/>
      <dgm:spPr/>
      <dgm:t>
        <a:bodyPr/>
        <a:lstStyle/>
        <a:p>
          <a:endParaRPr lang="en-US"/>
        </a:p>
      </dgm:t>
    </dgm:pt>
    <dgm:pt modelId="{23629912-0B85-4A64-A127-B8E7D4DFAAB9}" type="sibTrans" cxnId="{E56F2DB5-3EFD-473C-ABD2-4A4632A29EDA}">
      <dgm:prSet/>
      <dgm:spPr/>
      <dgm:t>
        <a:bodyPr/>
        <a:lstStyle/>
        <a:p>
          <a:endParaRPr lang="en-US"/>
        </a:p>
      </dgm:t>
    </dgm:pt>
    <dgm:pt modelId="{A8D38A90-AF39-4ACD-AC53-368321274EFC}">
      <dgm:prSet/>
      <dgm:spPr/>
      <dgm:t>
        <a:bodyPr/>
        <a:lstStyle/>
        <a:p>
          <a:r>
            <a:rPr lang="en-US"/>
            <a:t>Current: test automation lead practitioner</a:t>
          </a:r>
        </a:p>
      </dgm:t>
    </dgm:pt>
    <dgm:pt modelId="{751895B2-9F84-4A43-92C0-FA9788A20820}" type="parTrans" cxnId="{AA1659F9-9A84-4B98-94E3-BD0B38B203F7}">
      <dgm:prSet/>
      <dgm:spPr/>
      <dgm:t>
        <a:bodyPr/>
        <a:lstStyle/>
        <a:p>
          <a:endParaRPr lang="en-US"/>
        </a:p>
      </dgm:t>
    </dgm:pt>
    <dgm:pt modelId="{D3D4F276-DE1C-42BD-90AB-D2C92BCF961D}" type="sibTrans" cxnId="{AA1659F9-9A84-4B98-94E3-BD0B38B203F7}">
      <dgm:prSet/>
      <dgm:spPr/>
      <dgm:t>
        <a:bodyPr/>
        <a:lstStyle/>
        <a:p>
          <a:endParaRPr lang="en-US"/>
        </a:p>
      </dgm:t>
    </dgm:pt>
    <dgm:pt modelId="{F742BA51-9B82-E343-A555-6099E3FCED93}" type="pres">
      <dgm:prSet presAssocID="{8133D746-2A55-44C3-B84C-AC1D03A39A2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C556AF-901B-6E45-B643-8EAE97682B13}" type="pres">
      <dgm:prSet presAssocID="{470AC99F-CA31-4E97-B03A-486CA06F6CBA}" presName="hierRoot1" presStyleCnt="0"/>
      <dgm:spPr/>
    </dgm:pt>
    <dgm:pt modelId="{0AD1D728-52BB-C344-A119-3ADA2BECE9EC}" type="pres">
      <dgm:prSet presAssocID="{470AC99F-CA31-4E97-B03A-486CA06F6CBA}" presName="composite" presStyleCnt="0"/>
      <dgm:spPr/>
    </dgm:pt>
    <dgm:pt modelId="{808CF112-B01A-024E-AA2F-C48CC8C19C3E}" type="pres">
      <dgm:prSet presAssocID="{470AC99F-CA31-4E97-B03A-486CA06F6CBA}" presName="background" presStyleLbl="node0" presStyleIdx="0" presStyleCnt="2"/>
      <dgm:spPr/>
    </dgm:pt>
    <dgm:pt modelId="{68E904A3-E597-754D-B095-2509AB797F27}" type="pres">
      <dgm:prSet presAssocID="{470AC99F-CA31-4E97-B03A-486CA06F6CBA}" presName="text" presStyleLbl="fgAcc0" presStyleIdx="0" presStyleCnt="2">
        <dgm:presLayoutVars>
          <dgm:chPref val="3"/>
        </dgm:presLayoutVars>
      </dgm:prSet>
      <dgm:spPr/>
    </dgm:pt>
    <dgm:pt modelId="{CB863E85-FEF4-2748-B825-9CF9DFB51205}" type="pres">
      <dgm:prSet presAssocID="{470AC99F-CA31-4E97-B03A-486CA06F6CBA}" presName="hierChild2" presStyleCnt="0"/>
      <dgm:spPr/>
    </dgm:pt>
    <dgm:pt modelId="{909DC7CA-4B59-5349-9EB9-E8D12637BE5F}" type="pres">
      <dgm:prSet presAssocID="{A8D38A90-AF39-4ACD-AC53-368321274EFC}" presName="hierRoot1" presStyleCnt="0"/>
      <dgm:spPr/>
    </dgm:pt>
    <dgm:pt modelId="{01B444B9-A0E2-694D-8371-9E37802F22AC}" type="pres">
      <dgm:prSet presAssocID="{A8D38A90-AF39-4ACD-AC53-368321274EFC}" presName="composite" presStyleCnt="0"/>
      <dgm:spPr/>
    </dgm:pt>
    <dgm:pt modelId="{3911ED85-99FF-8D46-BBFE-3DF1A145196E}" type="pres">
      <dgm:prSet presAssocID="{A8D38A90-AF39-4ACD-AC53-368321274EFC}" presName="background" presStyleLbl="node0" presStyleIdx="1" presStyleCnt="2"/>
      <dgm:spPr/>
    </dgm:pt>
    <dgm:pt modelId="{AC291573-A87F-2D47-922B-9EFFB02C06CD}" type="pres">
      <dgm:prSet presAssocID="{A8D38A90-AF39-4ACD-AC53-368321274EFC}" presName="text" presStyleLbl="fgAcc0" presStyleIdx="1" presStyleCnt="2">
        <dgm:presLayoutVars>
          <dgm:chPref val="3"/>
        </dgm:presLayoutVars>
      </dgm:prSet>
      <dgm:spPr/>
    </dgm:pt>
    <dgm:pt modelId="{B8F5071E-85EB-2A4F-AFF4-57AC96684E98}" type="pres">
      <dgm:prSet presAssocID="{A8D38A90-AF39-4ACD-AC53-368321274EFC}" presName="hierChild2" presStyleCnt="0"/>
      <dgm:spPr/>
    </dgm:pt>
  </dgm:ptLst>
  <dgm:cxnLst>
    <dgm:cxn modelId="{7C2C7402-BF45-3C4E-8401-29E9C44FA452}" type="presOf" srcId="{470AC99F-CA31-4E97-B03A-486CA06F6CBA}" destId="{68E904A3-E597-754D-B095-2509AB797F27}" srcOrd="0" destOrd="0" presId="urn:microsoft.com/office/officeart/2005/8/layout/hierarchy1"/>
    <dgm:cxn modelId="{E56F2DB5-3EFD-473C-ABD2-4A4632A29EDA}" srcId="{8133D746-2A55-44C3-B84C-AC1D03A39A2E}" destId="{470AC99F-CA31-4E97-B03A-486CA06F6CBA}" srcOrd="0" destOrd="0" parTransId="{67034739-FB00-48ED-ABD3-3165260D6FAB}" sibTransId="{23629912-0B85-4A64-A127-B8E7D4DFAAB9}"/>
    <dgm:cxn modelId="{AB8004C8-8B63-7C4E-996E-E06447EACE9F}" type="presOf" srcId="{A8D38A90-AF39-4ACD-AC53-368321274EFC}" destId="{AC291573-A87F-2D47-922B-9EFFB02C06CD}" srcOrd="0" destOrd="0" presId="urn:microsoft.com/office/officeart/2005/8/layout/hierarchy1"/>
    <dgm:cxn modelId="{9740B9E2-8F9A-CA41-977F-26490ABDBF75}" type="presOf" srcId="{8133D746-2A55-44C3-B84C-AC1D03A39A2E}" destId="{F742BA51-9B82-E343-A555-6099E3FCED93}" srcOrd="0" destOrd="0" presId="urn:microsoft.com/office/officeart/2005/8/layout/hierarchy1"/>
    <dgm:cxn modelId="{AA1659F9-9A84-4B98-94E3-BD0B38B203F7}" srcId="{8133D746-2A55-44C3-B84C-AC1D03A39A2E}" destId="{A8D38A90-AF39-4ACD-AC53-368321274EFC}" srcOrd="1" destOrd="0" parTransId="{751895B2-9F84-4A43-92C0-FA9788A20820}" sibTransId="{D3D4F276-DE1C-42BD-90AB-D2C92BCF961D}"/>
    <dgm:cxn modelId="{9D4D7A64-B476-B54F-A967-06B9C10A5405}" type="presParOf" srcId="{F742BA51-9B82-E343-A555-6099E3FCED93}" destId="{E5C556AF-901B-6E45-B643-8EAE97682B13}" srcOrd="0" destOrd="0" presId="urn:microsoft.com/office/officeart/2005/8/layout/hierarchy1"/>
    <dgm:cxn modelId="{E0676900-B5B8-D643-86C3-365BF2AEC438}" type="presParOf" srcId="{E5C556AF-901B-6E45-B643-8EAE97682B13}" destId="{0AD1D728-52BB-C344-A119-3ADA2BECE9EC}" srcOrd="0" destOrd="0" presId="urn:microsoft.com/office/officeart/2005/8/layout/hierarchy1"/>
    <dgm:cxn modelId="{A9FAAEDF-A286-1449-9E1E-2FAC178FDAF4}" type="presParOf" srcId="{0AD1D728-52BB-C344-A119-3ADA2BECE9EC}" destId="{808CF112-B01A-024E-AA2F-C48CC8C19C3E}" srcOrd="0" destOrd="0" presId="urn:microsoft.com/office/officeart/2005/8/layout/hierarchy1"/>
    <dgm:cxn modelId="{2EB8ECA0-5855-504F-B85E-4442BAE00254}" type="presParOf" srcId="{0AD1D728-52BB-C344-A119-3ADA2BECE9EC}" destId="{68E904A3-E597-754D-B095-2509AB797F27}" srcOrd="1" destOrd="0" presId="urn:microsoft.com/office/officeart/2005/8/layout/hierarchy1"/>
    <dgm:cxn modelId="{920F4E20-E8A5-CA4A-B376-2A0145F8D3CE}" type="presParOf" srcId="{E5C556AF-901B-6E45-B643-8EAE97682B13}" destId="{CB863E85-FEF4-2748-B825-9CF9DFB51205}" srcOrd="1" destOrd="0" presId="urn:microsoft.com/office/officeart/2005/8/layout/hierarchy1"/>
    <dgm:cxn modelId="{AF7CBC4D-2122-2F43-9927-F9EA717EE3C8}" type="presParOf" srcId="{F742BA51-9B82-E343-A555-6099E3FCED93}" destId="{909DC7CA-4B59-5349-9EB9-E8D12637BE5F}" srcOrd="1" destOrd="0" presId="urn:microsoft.com/office/officeart/2005/8/layout/hierarchy1"/>
    <dgm:cxn modelId="{7530E087-F3B1-DF46-A10E-936B25F60DC0}" type="presParOf" srcId="{909DC7CA-4B59-5349-9EB9-E8D12637BE5F}" destId="{01B444B9-A0E2-694D-8371-9E37802F22AC}" srcOrd="0" destOrd="0" presId="urn:microsoft.com/office/officeart/2005/8/layout/hierarchy1"/>
    <dgm:cxn modelId="{40EF9141-0FD5-F74D-8B0B-B5E82A900B69}" type="presParOf" srcId="{01B444B9-A0E2-694D-8371-9E37802F22AC}" destId="{3911ED85-99FF-8D46-BBFE-3DF1A145196E}" srcOrd="0" destOrd="0" presId="urn:microsoft.com/office/officeart/2005/8/layout/hierarchy1"/>
    <dgm:cxn modelId="{E4EEB4B1-EAB4-764A-8446-AAF159EF80CD}" type="presParOf" srcId="{01B444B9-A0E2-694D-8371-9E37802F22AC}" destId="{AC291573-A87F-2D47-922B-9EFFB02C06CD}" srcOrd="1" destOrd="0" presId="urn:microsoft.com/office/officeart/2005/8/layout/hierarchy1"/>
    <dgm:cxn modelId="{D06C2AF8-C9B7-8A4F-A301-36A5E535E26E}" type="presParOf" srcId="{909DC7CA-4B59-5349-9EB9-E8D12637BE5F}" destId="{B8F5071E-85EB-2A4F-AFF4-57AC96684E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CF112-B01A-024E-AA2F-C48CC8C19C3E}">
      <dsp:nvSpPr>
        <dsp:cNvPr id="0" name=""/>
        <dsp:cNvSpPr/>
      </dsp:nvSpPr>
      <dsp:spPr>
        <a:xfrm>
          <a:off x="148843" y="1285"/>
          <a:ext cx="4440337" cy="2819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904A3-E597-754D-B095-2509AB797F27}">
      <dsp:nvSpPr>
        <dsp:cNvPr id="0" name=""/>
        <dsp:cNvSpPr/>
      </dsp:nvSpPr>
      <dsp:spPr>
        <a:xfrm>
          <a:off x="642214" y="469988"/>
          <a:ext cx="4440337" cy="2819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To be a CICD Advocate in 5 years time</a:t>
          </a:r>
        </a:p>
      </dsp:txBody>
      <dsp:txXfrm>
        <a:off x="724798" y="552572"/>
        <a:ext cx="4275169" cy="2654446"/>
      </dsp:txXfrm>
    </dsp:sp>
    <dsp:sp modelId="{3911ED85-99FF-8D46-BBFE-3DF1A145196E}">
      <dsp:nvSpPr>
        <dsp:cNvPr id="0" name=""/>
        <dsp:cNvSpPr/>
      </dsp:nvSpPr>
      <dsp:spPr>
        <a:xfrm>
          <a:off x="5575922" y="1285"/>
          <a:ext cx="4440337" cy="28196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91573-A87F-2D47-922B-9EFFB02C06CD}">
      <dsp:nvSpPr>
        <dsp:cNvPr id="0" name=""/>
        <dsp:cNvSpPr/>
      </dsp:nvSpPr>
      <dsp:spPr>
        <a:xfrm>
          <a:off x="6069293" y="469988"/>
          <a:ext cx="4440337" cy="2819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Current: test automation lead practitioner</a:t>
          </a:r>
        </a:p>
      </dsp:txBody>
      <dsp:txXfrm>
        <a:off x="6151877" y="552572"/>
        <a:ext cx="4275169" cy="2654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72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6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6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6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3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94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4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7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4/23/21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140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hyperlink" Target="https://laymui-toh.com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www.linkedin.com/in/laymui-toh-632a76141/" TargetMode="External"/><Relationship Id="rId4" Type="http://schemas.openxmlformats.org/officeDocument/2006/relationships/image" Target="../media/image2.svg"/><Relationship Id="rId9" Type="http://schemas.openxmlformats.org/officeDocument/2006/relationships/hyperlink" Target="mailto:mui_ume@hotmail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5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5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7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98" name="Oval 5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5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5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5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5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Oval 6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6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6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6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6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6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9" name="Freeform: Shape 6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0" name="Freeform: Shape 6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1" name="Oval 6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6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13" name="Rectangle 71">
            <a:extLst>
              <a:ext uri="{FF2B5EF4-FFF2-40B4-BE49-F238E27FC236}">
                <a16:creationId xmlns:a16="http://schemas.microsoft.com/office/drawing/2014/main" id="{776A889F-0F1E-4EC0-989C-71D43A66B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117" y="0"/>
            <a:ext cx="122182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73">
            <a:extLst>
              <a:ext uri="{FF2B5EF4-FFF2-40B4-BE49-F238E27FC236}">
                <a16:creationId xmlns:a16="http://schemas.microsoft.com/office/drawing/2014/main" id="{5C1E9B40-3653-4365-9709-CC763439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9283" y="0"/>
            <a:ext cx="12218234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5" name="Group 75">
            <a:extLst>
              <a:ext uri="{FF2B5EF4-FFF2-40B4-BE49-F238E27FC236}">
                <a16:creationId xmlns:a16="http://schemas.microsoft.com/office/drawing/2014/main" id="{2714B81D-9688-4C51-8B27-49355167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121358"/>
            <a:ext cx="12009532" cy="6734506"/>
            <a:chOff x="-1" y="121358"/>
            <a:chExt cx="12009532" cy="6734506"/>
          </a:xfrm>
        </p:grpSpPr>
        <p:sp>
          <p:nvSpPr>
            <p:cNvPr id="116" name="Oval 7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32999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77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378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78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65668" y="121358"/>
              <a:ext cx="703889" cy="7038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79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920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80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418" y="892079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81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849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82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26534" y="4313347"/>
              <a:ext cx="687349" cy="6873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83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13883" y="539459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84">
              <a:extLst>
                <a:ext uri="{FF2B5EF4-FFF2-40B4-BE49-F238E27FC236}">
                  <a16:creationId xmlns:a16="http://schemas.microsoft.com/office/drawing/2014/main" id="{9F28276C-079E-47FC-B63F-D8F2611E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49656" y="6106165"/>
              <a:ext cx="700042" cy="79935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85">
              <a:extLst>
                <a:ext uri="{FF2B5EF4-FFF2-40B4-BE49-F238E27FC236}">
                  <a16:creationId xmlns:a16="http://schemas.microsoft.com/office/drawing/2014/main" id="{FD7F6CD7-4C28-4ADD-802B-C77ACB4EC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48384" y="6026640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B463F8C-44E8-4DF5-870F-837B74BBA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29485" y="1871256"/>
              <a:ext cx="1288244" cy="130383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25BDF88-BBB8-4198-B052-5D4512C80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43090" y="5337200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B97B946-2216-400E-AC50-36A093D8C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43090" y="105149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03A4D73-3F61-453C-9E15-DCC1FEF6B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10723" y="3717436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AEC8270-F5BA-45DE-92A3-0EC7F28D1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14475" y="1342669"/>
              <a:ext cx="948040" cy="94804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FCE83F3-F1BD-4B99-BDBE-C15DFA23C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2319" y="974098"/>
              <a:ext cx="230878" cy="23087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2DFFD4E-4FA4-4BB4-BA7F-68D921E98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51462" y="299809"/>
              <a:ext cx="56114" cy="56114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8B520E-5D62-471C-B876-19BB18400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383232" y="5989387"/>
              <a:ext cx="987211" cy="866476"/>
            </a:xfrm>
            <a:custGeom>
              <a:avLst/>
              <a:gdLst>
                <a:gd name="connsiteX0" fmla="*/ 374769 w 2166102"/>
                <a:gd name="connsiteY0" fmla="*/ 0 h 1901189"/>
                <a:gd name="connsiteX1" fmla="*/ 1791334 w 2166102"/>
                <a:gd name="connsiteY1" fmla="*/ 0 h 1901189"/>
                <a:gd name="connsiteX2" fmla="*/ 1848884 w 2166102"/>
                <a:gd name="connsiteY2" fmla="*/ 52305 h 1901189"/>
                <a:gd name="connsiteX3" fmla="*/ 2166102 w 2166102"/>
                <a:gd name="connsiteY3" fmla="*/ 818138 h 1901189"/>
                <a:gd name="connsiteX4" fmla="*/ 1083051 w 2166102"/>
                <a:gd name="connsiteY4" fmla="*/ 1901189 h 1901189"/>
                <a:gd name="connsiteX5" fmla="*/ 0 w 2166102"/>
                <a:gd name="connsiteY5" fmla="*/ 818138 h 1901189"/>
                <a:gd name="connsiteX6" fmla="*/ 317218 w 2166102"/>
                <a:gd name="connsiteY6" fmla="*/ 52305 h 190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6102" h="1901189">
                  <a:moveTo>
                    <a:pt x="374769" y="0"/>
                  </a:moveTo>
                  <a:lnTo>
                    <a:pt x="1791334" y="0"/>
                  </a:lnTo>
                  <a:lnTo>
                    <a:pt x="1848884" y="52305"/>
                  </a:lnTo>
                  <a:cubicBezTo>
                    <a:pt x="2044877" y="248299"/>
                    <a:pt x="2166102" y="519062"/>
                    <a:pt x="2166102" y="818138"/>
                  </a:cubicBezTo>
                  <a:cubicBezTo>
                    <a:pt x="2166102" y="1416291"/>
                    <a:pt x="1681204" y="1901189"/>
                    <a:pt x="1083051" y="1901189"/>
                  </a:cubicBezTo>
                  <a:cubicBezTo>
                    <a:pt x="484898" y="1901189"/>
                    <a:pt x="0" y="1416291"/>
                    <a:pt x="0" y="818138"/>
                  </a:cubicBezTo>
                  <a:cubicBezTo>
                    <a:pt x="0" y="519062"/>
                    <a:pt x="121225" y="248299"/>
                    <a:pt x="317218" y="52305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2E42783-EA6C-3042-A555-8651873B32C5}"/>
              </a:ext>
            </a:extLst>
          </p:cNvPr>
          <p:cNvSpPr/>
          <p:nvPr/>
        </p:nvSpPr>
        <p:spPr>
          <a:xfrm>
            <a:off x="281644" y="1239238"/>
            <a:ext cx="91085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000"/>
              <a:tabLst>
                <a:tab pos="457200" algn="l"/>
              </a:tabLst>
            </a:pPr>
            <a:r>
              <a:rPr lang="en-SG" sz="3600" kern="1800" dirty="0"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Recipe: </a:t>
            </a:r>
          </a:p>
          <a:p>
            <a:pPr lvl="0">
              <a:buSzPts val="1000"/>
              <a:tabLst>
                <a:tab pos="457200" algn="l"/>
              </a:tabLst>
            </a:pPr>
            <a:r>
              <a:rPr lang="en-SG" sz="3600" kern="1800" dirty="0"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Envision the next five years of my career</a:t>
            </a:r>
          </a:p>
          <a:p>
            <a:pPr lvl="0">
              <a:buSzPts val="1000"/>
              <a:tabLst>
                <a:tab pos="457200" algn="l"/>
              </a:tabLst>
            </a:pPr>
            <a:r>
              <a:rPr lang="en-SG" sz="3600" kern="1800" dirty="0"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Use mock up cover story</a:t>
            </a:r>
            <a:endParaRPr lang="en-SG" sz="3600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833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DBCE7CA-7F58-4D60-9FFC-E0025C0E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2545B2-91E1-4792-9973-194CC30F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6759118D-F5E9-4EDA-B865-0E484758E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4621" y="3777735"/>
            <a:ext cx="8582679" cy="2709586"/>
            <a:chOff x="364621" y="3777735"/>
            <a:chExt cx="8582679" cy="270958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7E0528-FD6A-4865-A02C-BD5AFBEB8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5300000">
              <a:off x="1106627" y="377773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38B3D5-030B-4EBF-A490-5B2044B5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80859" y="6020880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AAE96-8333-4CF0-AB23-FBEEF7CC7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0987" y="573577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6023168-7CB1-4865-A501-9D8103D9F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5300000">
              <a:off x="364621" y="4128028"/>
              <a:ext cx="466441" cy="46644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FE4BB42-C973-4A72-8E5D-3333EBE8B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08370" y="6020880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2">
            <a:extLst>
              <a:ext uri="{FF2B5EF4-FFF2-40B4-BE49-F238E27FC236}">
                <a16:creationId xmlns:a16="http://schemas.microsoft.com/office/drawing/2014/main" id="{70652506-6543-4F86-A9AE-BB68C7D51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21986" y="4426000"/>
            <a:ext cx="2770875" cy="2431999"/>
          </a:xfrm>
          <a:custGeom>
            <a:avLst/>
            <a:gdLst>
              <a:gd name="connsiteX0" fmla="*/ 374769 w 2166102"/>
              <a:gd name="connsiteY0" fmla="*/ 0 h 1901189"/>
              <a:gd name="connsiteX1" fmla="*/ 1791334 w 2166102"/>
              <a:gd name="connsiteY1" fmla="*/ 0 h 1901189"/>
              <a:gd name="connsiteX2" fmla="*/ 1848884 w 2166102"/>
              <a:gd name="connsiteY2" fmla="*/ 52305 h 1901189"/>
              <a:gd name="connsiteX3" fmla="*/ 2166102 w 2166102"/>
              <a:gd name="connsiteY3" fmla="*/ 818138 h 1901189"/>
              <a:gd name="connsiteX4" fmla="*/ 1083051 w 2166102"/>
              <a:gd name="connsiteY4" fmla="*/ 1901189 h 1901189"/>
              <a:gd name="connsiteX5" fmla="*/ 0 w 2166102"/>
              <a:gd name="connsiteY5" fmla="*/ 818138 h 1901189"/>
              <a:gd name="connsiteX6" fmla="*/ 317218 w 2166102"/>
              <a:gd name="connsiteY6" fmla="*/ 52305 h 19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6102" h="1901189">
                <a:moveTo>
                  <a:pt x="374769" y="0"/>
                </a:moveTo>
                <a:lnTo>
                  <a:pt x="1791334" y="0"/>
                </a:lnTo>
                <a:lnTo>
                  <a:pt x="1848884" y="52305"/>
                </a:lnTo>
                <a:cubicBezTo>
                  <a:pt x="2044877" y="248299"/>
                  <a:pt x="2166102" y="519062"/>
                  <a:pt x="2166102" y="818138"/>
                </a:cubicBezTo>
                <a:cubicBezTo>
                  <a:pt x="2166102" y="1416291"/>
                  <a:pt x="1681204" y="1901189"/>
                  <a:pt x="1083051" y="1901189"/>
                </a:cubicBezTo>
                <a:cubicBezTo>
                  <a:pt x="484898" y="1901189"/>
                  <a:pt x="0" y="1416291"/>
                  <a:pt x="0" y="818138"/>
                </a:cubicBezTo>
                <a:cubicBezTo>
                  <a:pt x="0" y="519062"/>
                  <a:pt x="121225" y="248299"/>
                  <a:pt x="317218" y="5230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D46ED738-7284-449C-B116-CC7F93604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01" t="12147" r="12288" b="22671"/>
          <a:stretch/>
        </p:blipFill>
        <p:spPr>
          <a:xfrm>
            <a:off x="503248" y="4408814"/>
            <a:ext cx="2679192" cy="2426376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FF14810F-6B84-46AB-A6BB-D8355FFF1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0718" y="3631834"/>
            <a:ext cx="2792820" cy="27928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A81DE5F9-49F6-4F0A-8CB4-5DD058B8D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0718" y="3631834"/>
            <a:ext cx="2792820" cy="279282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855226-F88D-41C7-B57A-436DF7A2A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2825" y="3389187"/>
            <a:ext cx="2051331" cy="20513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F826A2CF-370A-4AA4-808D-85D792C13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9598" y="3429000"/>
            <a:ext cx="2051331" cy="2051331"/>
          </a:xfrm>
          <a:prstGeom prst="rect">
            <a:avLst/>
          </a:prstGeom>
        </p:spPr>
      </p:pic>
      <p:sp>
        <p:nvSpPr>
          <p:cNvPr id="52" name="Oval 1">
            <a:extLst>
              <a:ext uri="{FF2B5EF4-FFF2-40B4-BE49-F238E27FC236}">
                <a16:creationId xmlns:a16="http://schemas.microsoft.com/office/drawing/2014/main" id="{570A8311-B884-44D4-8BDF-BAB9A073C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1885" y="4227065"/>
            <a:ext cx="2677067" cy="2630935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419CA755-49DE-4F4E-81CC-3823CE814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4708" t="12528" r="20784" b="22781"/>
          <a:stretch/>
        </p:blipFill>
        <p:spPr>
          <a:xfrm>
            <a:off x="9663610" y="4325538"/>
            <a:ext cx="2525342" cy="25324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EBB6C59-E47C-6946-8CB0-A42433B9A79A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1865519" y="515890"/>
            <a:ext cx="5774679" cy="593395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0AF5A49-F41E-0F44-8E7C-3F41D07F72D2}"/>
              </a:ext>
            </a:extLst>
          </p:cNvPr>
          <p:cNvSpPr txBox="1"/>
          <p:nvPr/>
        </p:nvSpPr>
        <p:spPr>
          <a:xfrm>
            <a:off x="4079744" y="3429000"/>
            <a:ext cx="1685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Stability </a:t>
            </a:r>
          </a:p>
          <a:p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932A4-CEF5-4A4C-972E-A844FF86F512}"/>
              </a:ext>
            </a:extLst>
          </p:cNvPr>
          <p:cNvSpPr txBox="1"/>
          <p:nvPr/>
        </p:nvSpPr>
        <p:spPr>
          <a:xfrm>
            <a:off x="4079744" y="3671371"/>
            <a:ext cx="2346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micromanagement</a:t>
            </a:r>
          </a:p>
          <a:p>
            <a:r>
              <a:rPr lang="en-US" sz="1200" dirty="0"/>
              <a:t>supportive management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2F54B0-8B62-3F49-805D-EB5F2BDDFA10}"/>
              </a:ext>
            </a:extLst>
          </p:cNvPr>
          <p:cNvSpPr txBox="1"/>
          <p:nvPr/>
        </p:nvSpPr>
        <p:spPr>
          <a:xfrm>
            <a:off x="4263851" y="1604459"/>
            <a:ext cx="173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innovative tool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3768D2-AA8E-A545-8B99-1C7A6B73A64C}"/>
              </a:ext>
            </a:extLst>
          </p:cNvPr>
          <p:cNvSpPr txBox="1"/>
          <p:nvPr/>
        </p:nvSpPr>
        <p:spPr>
          <a:xfrm>
            <a:off x="4130503" y="3255144"/>
            <a:ext cx="1200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recognition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D432CE-3230-094D-ABBA-CF4D51A59579}"/>
              </a:ext>
            </a:extLst>
          </p:cNvPr>
          <p:cNvSpPr txBox="1"/>
          <p:nvPr/>
        </p:nvSpPr>
        <p:spPr>
          <a:xfrm>
            <a:off x="3373577" y="3073706"/>
            <a:ext cx="1094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benefits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DBA6EC-DEFA-F449-A0A2-45109FA0EBE5}"/>
              </a:ext>
            </a:extLst>
          </p:cNvPr>
          <p:cNvSpPr txBox="1"/>
          <p:nvPr/>
        </p:nvSpPr>
        <p:spPr>
          <a:xfrm>
            <a:off x="3792673" y="4668081"/>
            <a:ext cx="1936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Career advancement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878893-D357-C447-BE84-4044EBA36C47}"/>
              </a:ext>
            </a:extLst>
          </p:cNvPr>
          <p:cNvSpPr txBox="1"/>
          <p:nvPr/>
        </p:nvSpPr>
        <p:spPr>
          <a:xfrm>
            <a:off x="4024208" y="2822651"/>
            <a:ext cx="1857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Location/convenience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B63167-FBCA-7B45-8C80-05127B4EB082}"/>
              </a:ext>
            </a:extLst>
          </p:cNvPr>
          <p:cNvSpPr txBox="1"/>
          <p:nvPr/>
        </p:nvSpPr>
        <p:spPr>
          <a:xfrm>
            <a:off x="5699890" y="2218017"/>
            <a:ext cx="185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Networking among colleagues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CC8797-DCFC-0642-A21B-9DA95B2D8315}"/>
              </a:ext>
            </a:extLst>
          </p:cNvPr>
          <p:cNvSpPr txBox="1"/>
          <p:nvPr/>
        </p:nvSpPr>
        <p:spPr>
          <a:xfrm>
            <a:off x="3862063" y="5397382"/>
            <a:ext cx="185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Flexibility of working hour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EBA7EC-692A-7F4F-8B68-6B625E08D67C}"/>
              </a:ext>
            </a:extLst>
          </p:cNvPr>
          <p:cNvSpPr txBox="1"/>
          <p:nvPr/>
        </p:nvSpPr>
        <p:spPr>
          <a:xfrm>
            <a:off x="3113677" y="4168023"/>
            <a:ext cx="173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Consultancy role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2AE158-ABA7-E540-A2FE-8DAF1035E3B0}"/>
              </a:ext>
            </a:extLst>
          </p:cNvPr>
          <p:cNvSpPr txBox="1"/>
          <p:nvPr/>
        </p:nvSpPr>
        <p:spPr>
          <a:xfrm>
            <a:off x="2316697" y="2704850"/>
            <a:ext cx="173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Helping others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A59814-7ADF-A349-A94B-91BEDCAA6394}"/>
              </a:ext>
            </a:extLst>
          </p:cNvPr>
          <p:cNvSpPr txBox="1"/>
          <p:nvPr/>
        </p:nvSpPr>
        <p:spPr>
          <a:xfrm>
            <a:off x="5995336" y="4592245"/>
            <a:ext cx="173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fewer meetings 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6180FF-2DDC-F340-81B9-05F976672CF3}"/>
              </a:ext>
            </a:extLst>
          </p:cNvPr>
          <p:cNvSpPr txBox="1"/>
          <p:nvPr/>
        </p:nvSpPr>
        <p:spPr>
          <a:xfrm>
            <a:off x="2098130" y="3727003"/>
            <a:ext cx="1857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Public speaking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9E8F3B-FB7C-CD42-8041-49F647FAF755}"/>
              </a:ext>
            </a:extLst>
          </p:cNvPr>
          <p:cNvSpPr txBox="1"/>
          <p:nvPr/>
        </p:nvSpPr>
        <p:spPr>
          <a:xfrm>
            <a:off x="5542375" y="3054898"/>
            <a:ext cx="173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Organization </a:t>
            </a:r>
          </a:p>
          <a:p>
            <a:r>
              <a:rPr lang="en-US" sz="1200" dirty="0"/>
              <a:t>culture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86E71D-6FB3-B141-A1B2-120010494598}"/>
              </a:ext>
            </a:extLst>
          </p:cNvPr>
          <p:cNvSpPr/>
          <p:nvPr/>
        </p:nvSpPr>
        <p:spPr>
          <a:xfrm>
            <a:off x="4281794" y="4037753"/>
            <a:ext cx="8226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100" dirty="0">
                <a:solidFill>
                  <a:srgbClr val="171717"/>
                </a:solidFill>
                <a:latin typeface="Segoe UI" panose="020B0502040204020203" pitchFamily="34" charset="0"/>
              </a:rPr>
              <a:t>autonomy</a:t>
            </a:r>
            <a:endParaRPr lang="en-US" sz="11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861341-3946-9643-8E02-1DAD69E421A4}"/>
              </a:ext>
            </a:extLst>
          </p:cNvPr>
          <p:cNvSpPr txBox="1"/>
          <p:nvPr/>
        </p:nvSpPr>
        <p:spPr>
          <a:xfrm>
            <a:off x="3556657" y="4488732"/>
            <a:ext cx="3247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Passion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97F304-FADB-1443-B571-81BDF12554C9}"/>
              </a:ext>
            </a:extLst>
          </p:cNvPr>
          <p:cNvSpPr txBox="1"/>
          <p:nvPr/>
        </p:nvSpPr>
        <p:spPr>
          <a:xfrm>
            <a:off x="3210269" y="3917658"/>
            <a:ext cx="3247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purpose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47653D-FCE3-2D4A-9B95-76A55719D6C4}"/>
              </a:ext>
            </a:extLst>
          </p:cNvPr>
          <p:cNvSpPr/>
          <p:nvPr/>
        </p:nvSpPr>
        <p:spPr>
          <a:xfrm>
            <a:off x="4332634" y="4370369"/>
            <a:ext cx="1170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100" dirty="0">
                <a:solidFill>
                  <a:srgbClr val="171717"/>
                </a:solidFill>
                <a:latin typeface="Segoe UI" panose="020B0502040204020203" pitchFamily="34" charset="0"/>
              </a:rPr>
              <a:t>growth mindset</a:t>
            </a:r>
            <a:endParaRPr lang="en-US" sz="11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C011723-F832-214F-9AD3-957DC81BDDE1}"/>
              </a:ext>
            </a:extLst>
          </p:cNvPr>
          <p:cNvSpPr/>
          <p:nvPr/>
        </p:nvSpPr>
        <p:spPr>
          <a:xfrm>
            <a:off x="5346356" y="4149819"/>
            <a:ext cx="8066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100" dirty="0">
                <a:solidFill>
                  <a:srgbClr val="171717"/>
                </a:solidFill>
                <a:latin typeface="Segoe UI" panose="020B0502040204020203" pitchFamily="34" charset="0"/>
              </a:rPr>
              <a:t>teamwork</a:t>
            </a:r>
            <a:endParaRPr lang="en-US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0FF60B-0B2F-EE45-99BE-C1A8BBD7436C}"/>
              </a:ext>
            </a:extLst>
          </p:cNvPr>
          <p:cNvSpPr/>
          <p:nvPr/>
        </p:nvSpPr>
        <p:spPr>
          <a:xfrm>
            <a:off x="2657074" y="820391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rgbClr val="6B6964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what is top-of-mind for you 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E217D2-ACD7-D440-97D0-46E32FB67524}"/>
              </a:ext>
            </a:extLst>
          </p:cNvPr>
          <p:cNvSpPr/>
          <p:nvPr/>
        </p:nvSpPr>
        <p:spPr>
          <a:xfrm>
            <a:off x="5488435" y="5049544"/>
            <a:ext cx="10198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100" dirty="0">
                <a:solidFill>
                  <a:srgbClr val="171717"/>
                </a:solidFill>
                <a:latin typeface="Segoe UI" panose="020B0502040204020203" pitchFamily="34" charset="0"/>
              </a:rPr>
              <a:t>Flat hierarchy</a:t>
            </a:r>
            <a:endParaRPr lang="en-US" sz="11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CE1673-7E23-8344-A6CE-F83755866397}"/>
              </a:ext>
            </a:extLst>
          </p:cNvPr>
          <p:cNvSpPr/>
          <p:nvPr/>
        </p:nvSpPr>
        <p:spPr>
          <a:xfrm>
            <a:off x="3085214" y="3394336"/>
            <a:ext cx="9428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Pay incentive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A6D7E3-783C-A84B-8204-46CEC1D95830}"/>
              </a:ext>
            </a:extLst>
          </p:cNvPr>
          <p:cNvSpPr/>
          <p:nvPr/>
        </p:nvSpPr>
        <p:spPr>
          <a:xfrm>
            <a:off x="3635623" y="1823723"/>
            <a:ext cx="12923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100" dirty="0">
                <a:solidFill>
                  <a:srgbClr val="171717"/>
                </a:solidFill>
                <a:latin typeface="Segoe UI" panose="020B0502040204020203" pitchFamily="34" charset="0"/>
              </a:rPr>
              <a:t>Laptop</a:t>
            </a:r>
          </a:p>
          <a:p>
            <a:r>
              <a:rPr lang="en-SG" sz="1100" dirty="0">
                <a:solidFill>
                  <a:srgbClr val="171717"/>
                </a:solidFill>
                <a:latin typeface="Segoe UI" panose="020B0502040204020203" pitchFamily="34" charset="0"/>
              </a:rPr>
              <a:t>Allow admin right</a:t>
            </a:r>
            <a:endParaRPr lang="en-US" sz="11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2AF6CF6-6296-DC4E-A265-3D74BC94B67D}"/>
              </a:ext>
            </a:extLst>
          </p:cNvPr>
          <p:cNvSpPr/>
          <p:nvPr/>
        </p:nvSpPr>
        <p:spPr>
          <a:xfrm>
            <a:off x="4988207" y="1845813"/>
            <a:ext cx="12025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100" dirty="0">
                <a:solidFill>
                  <a:srgbClr val="171717"/>
                </a:solidFill>
                <a:latin typeface="Segoe UI" panose="020B0502040204020203" pitchFamily="34" charset="0"/>
              </a:rPr>
              <a:t>Gadget for work</a:t>
            </a:r>
            <a:endParaRPr lang="en-US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987DD-6BA9-524F-9F4E-351A5930E912}"/>
              </a:ext>
            </a:extLst>
          </p:cNvPr>
          <p:cNvSpPr/>
          <p:nvPr/>
        </p:nvSpPr>
        <p:spPr>
          <a:xfrm>
            <a:off x="6408118" y="3772003"/>
            <a:ext cx="17039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>
                <a:solidFill>
                  <a:srgbClr val="6B6964"/>
                </a:solidFill>
                <a:latin typeface="Helvetica Neue" panose="02000503000000020004" pitchFamily="2" charset="0"/>
                <a:cs typeface="Arial" panose="020B0604020202020204" pitchFamily="34" charset="0"/>
              </a:rPr>
              <a:t>Team building</a:t>
            </a:r>
            <a:endParaRPr lang="en-US" sz="11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219A0E-44C0-164F-87C9-778479D4874F}"/>
              </a:ext>
            </a:extLst>
          </p:cNvPr>
          <p:cNvSpPr/>
          <p:nvPr/>
        </p:nvSpPr>
        <p:spPr>
          <a:xfrm>
            <a:off x="6415063" y="4322061"/>
            <a:ext cx="17039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>
                <a:solidFill>
                  <a:srgbClr val="6B6964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customer interaction</a:t>
            </a:r>
            <a:r>
              <a:rPr lang="en-SG" sz="1100" dirty="0"/>
              <a:t> 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81A24-CE54-4E46-ABFA-E713EDA88899}"/>
              </a:ext>
            </a:extLst>
          </p:cNvPr>
          <p:cNvSpPr/>
          <p:nvPr/>
        </p:nvSpPr>
        <p:spPr>
          <a:xfrm>
            <a:off x="3198104" y="4877832"/>
            <a:ext cx="12093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rgbClr val="6B6964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Product development</a:t>
            </a:r>
          </a:p>
          <a:p>
            <a:r>
              <a:rPr lang="en-SG" sz="1000" dirty="0">
                <a:solidFill>
                  <a:srgbClr val="6B6964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scrum training</a:t>
            </a:r>
            <a:r>
              <a:rPr lang="en-SG" sz="1000" dirty="0"/>
              <a:t> </a:t>
            </a: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A80215-7EB0-E944-BE6C-8E343585CE23}"/>
              </a:ext>
            </a:extLst>
          </p:cNvPr>
          <p:cNvSpPr/>
          <p:nvPr/>
        </p:nvSpPr>
        <p:spPr>
          <a:xfrm>
            <a:off x="2318132" y="4143033"/>
            <a:ext cx="7412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rgbClr val="6B6964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Technical training course </a:t>
            </a:r>
            <a:r>
              <a:rPr lang="en-SG" sz="1000" dirty="0" err="1">
                <a:solidFill>
                  <a:srgbClr val="6B6964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eg</a:t>
            </a:r>
            <a:r>
              <a:rPr lang="en-SG" sz="1000" dirty="0">
                <a:solidFill>
                  <a:srgbClr val="6B6964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: AWS</a:t>
            </a:r>
            <a:endParaRPr lang="en-US" sz="1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88D5B4C-B190-D34C-BB5B-6012C8A82864}"/>
              </a:ext>
            </a:extLst>
          </p:cNvPr>
          <p:cNvSpPr/>
          <p:nvPr/>
        </p:nvSpPr>
        <p:spPr>
          <a:xfrm>
            <a:off x="2281293" y="3051833"/>
            <a:ext cx="7412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rgbClr val="6B6964"/>
                </a:solidFill>
                <a:latin typeface="Helvetica Neue" panose="02000503000000020004" pitchFamily="2" charset="0"/>
                <a:cs typeface="Arial" panose="020B0604020202020204" pitchFamily="34" charset="0"/>
              </a:rPr>
              <a:t>On the job training</a:t>
            </a:r>
            <a:endParaRPr lang="en-US" sz="1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7E0BE57-E080-CD47-A004-A6EBE34986C5}"/>
              </a:ext>
            </a:extLst>
          </p:cNvPr>
          <p:cNvSpPr/>
          <p:nvPr/>
        </p:nvSpPr>
        <p:spPr>
          <a:xfrm>
            <a:off x="4898938" y="3279950"/>
            <a:ext cx="1037265" cy="554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rgbClr val="6B6964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Mastery of skills thro on the job training</a:t>
            </a:r>
            <a:endParaRPr lang="en-US" sz="1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CB7020-86C3-0541-A761-EBC67890820F}"/>
              </a:ext>
            </a:extLst>
          </p:cNvPr>
          <p:cNvSpPr/>
          <p:nvPr/>
        </p:nvSpPr>
        <p:spPr>
          <a:xfrm>
            <a:off x="6493540" y="3066387"/>
            <a:ext cx="12093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Servant leadership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0682A6A-0961-1842-B120-8E2F07F1F7D4}"/>
              </a:ext>
            </a:extLst>
          </p:cNvPr>
          <p:cNvSpPr/>
          <p:nvPr/>
        </p:nvSpPr>
        <p:spPr>
          <a:xfrm>
            <a:off x="2704300" y="2351383"/>
            <a:ext cx="9525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100" dirty="0" err="1">
                <a:solidFill>
                  <a:srgbClr val="171717"/>
                </a:solidFill>
                <a:latin typeface="Segoe UI" panose="020B0502040204020203" pitchFamily="34" charset="0"/>
              </a:rPr>
              <a:t>Fullstack</a:t>
            </a:r>
            <a:r>
              <a:rPr lang="en-SG" sz="1100" dirty="0">
                <a:solidFill>
                  <a:srgbClr val="171717"/>
                </a:solidFill>
                <a:latin typeface="Segoe UI" panose="020B0502040204020203" pitchFamily="34" charset="0"/>
              </a:rPr>
              <a:t> QA</a:t>
            </a:r>
            <a:endParaRPr lang="en-US" sz="11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896249B-CF72-FF49-A0C2-5AC50E7E523E}"/>
              </a:ext>
            </a:extLst>
          </p:cNvPr>
          <p:cNvSpPr/>
          <p:nvPr/>
        </p:nvSpPr>
        <p:spPr>
          <a:xfrm>
            <a:off x="4066637" y="2460320"/>
            <a:ext cx="19527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100" dirty="0">
                <a:solidFill>
                  <a:srgbClr val="171717"/>
                </a:solidFill>
                <a:latin typeface="Segoe UI" panose="020B0502040204020203" pitchFamily="34" charset="0"/>
              </a:rPr>
              <a:t>Efficient tooling and process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ABA143-F4BB-264A-93CD-1DA58CF3C7F8}"/>
              </a:ext>
            </a:extLst>
          </p:cNvPr>
          <p:cNvSpPr/>
          <p:nvPr/>
        </p:nvSpPr>
        <p:spPr>
          <a:xfrm>
            <a:off x="5887457" y="706729"/>
            <a:ext cx="1480082" cy="111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 learning </a:t>
            </a:r>
            <a:r>
              <a:rPr lang="en-US" sz="1200" dirty="0"/>
              <a:t>CI/CD technology example: k8s, AWS, </a:t>
            </a:r>
            <a:r>
              <a:rPr lang="en-US" sz="1200" dirty="0" err="1"/>
              <a:t>AzureDevOps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5596308-B457-6947-BB9A-508DE2DB357F}"/>
              </a:ext>
            </a:extLst>
          </p:cNvPr>
          <p:cNvSpPr/>
          <p:nvPr/>
        </p:nvSpPr>
        <p:spPr>
          <a:xfrm>
            <a:off x="2718363" y="1271082"/>
            <a:ext cx="1347721" cy="586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 Java/JS/Python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F051A1C-DB15-DC44-8695-8FC9E8E6793C}"/>
              </a:ext>
            </a:extLst>
          </p:cNvPr>
          <p:cNvSpPr/>
          <p:nvPr/>
        </p:nvSpPr>
        <p:spPr>
          <a:xfrm>
            <a:off x="2042427" y="5652699"/>
            <a:ext cx="1347721" cy="586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BDD training material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692DF53-E186-EC4E-8418-5C4E6C5A3C66}"/>
              </a:ext>
            </a:extLst>
          </p:cNvPr>
          <p:cNvSpPr/>
          <p:nvPr/>
        </p:nvSpPr>
        <p:spPr>
          <a:xfrm>
            <a:off x="5752814" y="5608057"/>
            <a:ext cx="1347721" cy="586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Write tech blog on own website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5F2508C2-803C-DD44-B4C2-CA10F4095C83}"/>
              </a:ext>
            </a:extLst>
          </p:cNvPr>
          <p:cNvSpPr/>
          <p:nvPr/>
        </p:nvSpPr>
        <p:spPr>
          <a:xfrm>
            <a:off x="4043311" y="5674846"/>
            <a:ext cx="1347721" cy="586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Certification on AZ400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60B41DEC-AFA2-814D-8322-425A9E92A27F}"/>
              </a:ext>
            </a:extLst>
          </p:cNvPr>
          <p:cNvSpPr/>
          <p:nvPr/>
        </p:nvSpPr>
        <p:spPr>
          <a:xfrm>
            <a:off x="1945083" y="1961933"/>
            <a:ext cx="1077433" cy="366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Certification on az-104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D814485-F5F7-9A42-8B32-B3E057F8DCBD}"/>
              </a:ext>
            </a:extLst>
          </p:cNvPr>
          <p:cNvSpPr/>
          <p:nvPr/>
        </p:nvSpPr>
        <p:spPr>
          <a:xfrm>
            <a:off x="6387387" y="2489215"/>
            <a:ext cx="1209357" cy="586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Softskill</a:t>
            </a:r>
            <a:r>
              <a:rPr lang="en-US" sz="1100" dirty="0"/>
              <a:t> – engage others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27F4950-69AD-AB4E-B574-34AE51FB9370}"/>
              </a:ext>
            </a:extLst>
          </p:cNvPr>
          <p:cNvSpPr/>
          <p:nvPr/>
        </p:nvSpPr>
        <p:spPr>
          <a:xfrm>
            <a:off x="2013103" y="5076306"/>
            <a:ext cx="1077433" cy="366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Certification on az-500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60A0F8-0328-7449-96E3-36026B057753}"/>
              </a:ext>
            </a:extLst>
          </p:cNvPr>
          <p:cNvSpPr txBox="1"/>
          <p:nvPr/>
        </p:nvSpPr>
        <p:spPr>
          <a:xfrm>
            <a:off x="3469580" y="2698701"/>
            <a:ext cx="1857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Cross -functional</a:t>
            </a:r>
          </a:p>
        </p:txBody>
      </p:sp>
    </p:spTree>
    <p:extLst>
      <p:ext uri="{BB962C8B-B14F-4D97-AF65-F5344CB8AC3E}">
        <p14:creationId xmlns:p14="http://schemas.microsoft.com/office/powerpoint/2010/main" val="18898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ECA4C-D925-5641-9638-C60D247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4" y="0"/>
            <a:ext cx="5349240" cy="56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DD9DB-8519-BE4E-8070-50D5CF85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US" sz="4400" dirty="0"/>
              <a:t>CICD Advocate</a:t>
            </a:r>
            <a:br>
              <a:rPr lang="en-US" sz="4400" dirty="0"/>
            </a:br>
            <a:endParaRPr lang="en-US" sz="4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6823CC-2DF7-47CF-9EE7-2E584E0560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211468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82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47DFB-929E-4840-B83B-1DA31541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About Me (2021)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0032E-83A5-A541-9208-EC0F9D5B0DDB}"/>
              </a:ext>
            </a:extLst>
          </p:cNvPr>
          <p:cNvSpPr/>
          <p:nvPr/>
        </p:nvSpPr>
        <p:spPr>
          <a:xfrm>
            <a:off x="777240" y="3428999"/>
            <a:ext cx="4606280" cy="2747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I have a total of 20+ years in the IT industry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i started software development engineering in C/C++ with many years in release management and test automation development in backend database client and server enterprise product mainly unix/linux environment.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Past 7 years I am more focus on web and mobile app automation including UI, and API testing framework using Java/JS/TS.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effectLst/>
              </a:rPr>
              <a:t>My interest is helping team to overcome agile transformation challenges by adopting devOps approach </a:t>
            </a:r>
            <a:r>
              <a:rPr lang="en-US" sz="1400">
                <a:solidFill>
                  <a:schemeClr val="tx2"/>
                </a:solidFill>
              </a:rPr>
              <a:t>and</a:t>
            </a:r>
            <a:r>
              <a:rPr lang="en-US" sz="1400">
                <a:solidFill>
                  <a:schemeClr val="tx2"/>
                </a:solidFill>
                <a:effectLst/>
              </a:rPr>
              <a:t> setup test automation in the CICD</a:t>
            </a:r>
            <a:r>
              <a:rPr lang="en-US" sz="1400">
                <a:solidFill>
                  <a:schemeClr val="tx2"/>
                </a:solidFill>
              </a:rPr>
              <a:t> pipeline.</a:t>
            </a:r>
            <a:endParaRPr lang="en-US" sz="1400">
              <a:solidFill>
                <a:schemeClr val="tx2"/>
              </a:solidFill>
              <a:effectLst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erson with blue hair&#10;&#10;Description automatically generated with low confidence">
            <a:extLst>
              <a:ext uri="{FF2B5EF4-FFF2-40B4-BE49-F238E27FC236}">
                <a16:creationId xmlns:a16="http://schemas.microsoft.com/office/drawing/2014/main" id="{9FB19C1F-ECFE-BA4C-91C7-D507DE112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75" r="-1" b="34874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719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3F8EB7-FB30-4F37-BAA1-D129042A2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1F726-C7D4-4AE5-9DCE-B973CBFF5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4B46E-5A3F-E349-BE01-0CFC2640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735935"/>
            <a:ext cx="4606280" cy="2493876"/>
          </a:xfrm>
        </p:spPr>
        <p:txBody>
          <a:bodyPr anchor="b">
            <a:normAutofit/>
          </a:bodyPr>
          <a:lstStyle/>
          <a:p>
            <a:r>
              <a:rPr lang="en-US" sz="4400" dirty="0"/>
              <a:t>CICD/Test Automation (2025)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8B956-0E85-A84E-AB8D-6597D184B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677" y="1994980"/>
            <a:ext cx="4606280" cy="2747963"/>
          </a:xfrm>
        </p:spPr>
        <p:txBody>
          <a:bodyPr anchor="t">
            <a:normAutofit/>
          </a:bodyPr>
          <a:lstStyle/>
          <a:p>
            <a:r>
              <a:rPr lang="en-SG" sz="1800" b="1" dirty="0"/>
              <a:t>Bio</a:t>
            </a:r>
          </a:p>
          <a:p>
            <a:r>
              <a:rPr lang="en-SG" sz="1800" dirty="0" err="1"/>
              <a:t>LayMui</a:t>
            </a:r>
            <a:r>
              <a:rPr lang="en-SG" sz="1800" dirty="0"/>
              <a:t> is a Senior </a:t>
            </a:r>
            <a:r>
              <a:rPr lang="en-SG" sz="1800" dirty="0" err="1"/>
              <a:t>devTestOps</a:t>
            </a:r>
            <a:r>
              <a:rPr lang="en-SG" sz="1800" dirty="0"/>
              <a:t> CICD Advocate focusing on Continuous Quality. She does extensive work in BDD test automation and onboard test automation on the CICD pipeline. </a:t>
            </a:r>
            <a:r>
              <a:rPr lang="en-SG" sz="1800" dirty="0" err="1"/>
              <a:t>LayMui</a:t>
            </a:r>
            <a:r>
              <a:rPr lang="en-SG" sz="1800" dirty="0"/>
              <a:t> has an extensive background in software development and release management. She also blog on tech related to Testing and DevOps and hold public talk to share her experience.</a:t>
            </a:r>
            <a:endParaRPr lang="en-US" sz="1800" dirty="0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43AFF61C-49BD-4C56-8ECD-753EEC846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2906784"/>
            <a:ext cx="1915316" cy="191531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">
            <a:extLst>
              <a:ext uri="{FF2B5EF4-FFF2-40B4-BE49-F238E27FC236}">
                <a16:creationId xmlns:a16="http://schemas.microsoft.com/office/drawing/2014/main" id="{FB005E3D-651B-467D-95E6-1446D76E1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112" y="4778900"/>
            <a:ext cx="2115556" cy="2079100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Decorative Circles">
            <a:extLst>
              <a:ext uri="{FF2B5EF4-FFF2-40B4-BE49-F238E27FC236}">
                <a16:creationId xmlns:a16="http://schemas.microsoft.com/office/drawing/2014/main" id="{FC242F3B-CDD9-420A-860B-1B3D6052A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0448" y="277783"/>
            <a:ext cx="4213887" cy="6048877"/>
            <a:chOff x="7760448" y="277783"/>
            <a:chExt cx="4213887" cy="60488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86362F6-AB91-4CE5-8946-609737FC2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36682" y="107340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6B0AAE-3F4C-4B88-875A-06FE63D28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07894" y="151307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308232-558B-4E99-BA59-AC32E956E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83A4361-1868-4259-BFB8-C059F9F98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DA421C-AA4B-474C-8FC9-584251CEF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40653" y="277783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A57E9E7-9AF5-433F-8CC5-BF189B213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8623" y="524416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8F87225-00B7-4CD1-B2BD-3A43B5A3E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10527" y="602088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0F0D7D-4E24-49B8-8BD4-014A2DB16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0819" y="578700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with blue hair&#10;&#10;Description automatically generated with low confidence">
            <a:extLst>
              <a:ext uri="{FF2B5EF4-FFF2-40B4-BE49-F238E27FC236}">
                <a16:creationId xmlns:a16="http://schemas.microsoft.com/office/drawing/2014/main" id="{EF96C4A5-8344-4F42-B130-942C73CB1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75" r="1" b="34875"/>
          <a:stretch/>
        </p:blipFill>
        <p:spPr>
          <a:xfrm>
            <a:off x="8136335" y="1336045"/>
            <a:ext cx="3376781" cy="3376781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DE9241E-7EE8-42A6-B709-BB3068FB1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395" t="10973" r="12288" b="12942"/>
          <a:stretch/>
        </p:blipFill>
        <p:spPr>
          <a:xfrm>
            <a:off x="9823076" y="375703"/>
            <a:ext cx="1684817" cy="167970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1EFD7D0-A483-4621-AAE0-5E83358E6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57" y="2906783"/>
            <a:ext cx="1915317" cy="191531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B98F985-E4DC-400E-9C52-16CFAC82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5517" y="4976322"/>
            <a:ext cx="1876143" cy="1876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BF994F-2958-7243-B64E-37F955ACB6F8}"/>
              </a:ext>
            </a:extLst>
          </p:cNvPr>
          <p:cNvSpPr/>
          <p:nvPr/>
        </p:nvSpPr>
        <p:spPr>
          <a:xfrm>
            <a:off x="951217" y="474462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Her contact: 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Email: </a:t>
            </a:r>
            <a:r>
              <a:rPr lang="en-US" dirty="0">
                <a:latin typeface="Arial Rounded MT Bold" panose="020F0704030504030204" pitchFamily="34" charset="7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mui_ume@hotmail.com</a:t>
            </a:r>
            <a:br>
              <a:rPr lang="en-US" dirty="0">
                <a:latin typeface="Arial Rounded MT Bold" panose="020F0704030504030204" pitchFamily="34" charset="77"/>
              </a:rPr>
            </a:br>
            <a:r>
              <a:rPr lang="en-US" dirty="0" err="1">
                <a:latin typeface="Arial Rounded MT Bold" panose="020F0704030504030204" pitchFamily="34" charset="77"/>
              </a:rPr>
              <a:t>Github</a:t>
            </a:r>
            <a:r>
              <a:rPr lang="en-US" dirty="0">
                <a:latin typeface="Arial Rounded MT Bold" panose="020F0704030504030204" pitchFamily="34" charset="77"/>
              </a:rPr>
              <a:t>: https://</a:t>
            </a:r>
            <a:r>
              <a:rPr lang="en-US" dirty="0" err="1">
                <a:latin typeface="Arial Rounded MT Bold" panose="020F0704030504030204" pitchFamily="34" charset="77"/>
              </a:rPr>
              <a:t>github.com</a:t>
            </a:r>
            <a:r>
              <a:rPr lang="en-US" dirty="0">
                <a:latin typeface="Arial Rounded MT Bold" panose="020F0704030504030204" pitchFamily="34" charset="77"/>
              </a:rPr>
              <a:t>/</a:t>
            </a:r>
            <a:r>
              <a:rPr lang="en-US" dirty="0" err="1">
                <a:latin typeface="Arial Rounded MT Bold" panose="020F0704030504030204" pitchFamily="34" charset="77"/>
              </a:rPr>
              <a:t>LayMui</a:t>
            </a:r>
            <a:r>
              <a:rPr lang="en-US" dirty="0">
                <a:latin typeface="Arial Rounded MT Bold" panose="020F0704030504030204" pitchFamily="34" charset="77"/>
              </a:rPr>
              <a:t>/</a:t>
            </a:r>
            <a:br>
              <a:rPr lang="en-US" dirty="0">
                <a:latin typeface="Arial Rounded MT Bold" panose="020F0704030504030204" pitchFamily="34" charset="77"/>
              </a:rPr>
            </a:br>
            <a:r>
              <a:rPr lang="en-US" dirty="0" err="1">
                <a:latin typeface="Arial Rounded MT Bold" panose="020F0704030504030204" pitchFamily="34" charset="77"/>
              </a:rPr>
              <a:t>LinkedLn</a:t>
            </a:r>
            <a:r>
              <a:rPr lang="en-US" dirty="0">
                <a:latin typeface="Arial Rounded MT Bold" panose="020F0704030504030204" pitchFamily="34" charset="77"/>
              </a:rPr>
              <a:t>: </a:t>
            </a:r>
            <a:r>
              <a:rPr lang="en-US" dirty="0">
                <a:latin typeface="Arial Rounded MT Bold" panose="020F0704030504030204" pitchFamily="34" charset="77"/>
                <a:hlinkClick r:id="rId10"/>
              </a:rPr>
              <a:t>https://www.linkedin.com/in/laymui-toh-632a76141/</a:t>
            </a:r>
            <a:endParaRPr lang="en-US" dirty="0">
              <a:latin typeface="Arial Rounded MT Bold" panose="020F0704030504030204" pitchFamily="34" charset="77"/>
            </a:endParaRPr>
          </a:p>
          <a:p>
            <a:r>
              <a:rPr lang="en-US" dirty="0">
                <a:latin typeface="Arial Rounded MT Bold" panose="020F0704030504030204" pitchFamily="34" charset="77"/>
              </a:rPr>
              <a:t>Web site: </a:t>
            </a:r>
            <a:r>
              <a:rPr lang="en-US" dirty="0">
                <a:latin typeface="Arial Rounded MT Bold" panose="020F0704030504030204" pitchFamily="34" charset="77"/>
                <a:hlinkClick r:id="rId11"/>
              </a:rPr>
              <a:t>https://laymui-toh.com</a:t>
            </a:r>
            <a:endParaRPr lang="en-US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41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E5217C-227C-4F41-9A37-63A50016178A}"/>
              </a:ext>
            </a:extLst>
          </p:cNvPr>
          <p:cNvSpPr/>
          <p:nvPr/>
        </p:nvSpPr>
        <p:spPr>
          <a:xfrm>
            <a:off x="658906" y="645458"/>
            <a:ext cx="1748118" cy="262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Onboard </a:t>
            </a:r>
            <a:r>
              <a:rPr lang="en-US" dirty="0" err="1"/>
              <a:t>serenityBDD</a:t>
            </a:r>
            <a:r>
              <a:rPr lang="en-US" dirty="0"/>
              <a:t> and CICD </a:t>
            </a:r>
            <a:r>
              <a:rPr lang="en-US" dirty="0" err="1"/>
              <a:t>aws</a:t>
            </a:r>
            <a:r>
              <a:rPr lang="en-US" dirty="0"/>
              <a:t> device farm for </a:t>
            </a:r>
            <a:r>
              <a:rPr lang="en-US" dirty="0" err="1"/>
              <a:t>msta</a:t>
            </a:r>
            <a:r>
              <a:rPr lang="en-US" dirty="0"/>
              <a:t> squad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612861-8D82-F14A-AE69-38A2B35248BE}"/>
              </a:ext>
            </a:extLst>
          </p:cNvPr>
          <p:cNvSpPr/>
          <p:nvPr/>
        </p:nvSpPr>
        <p:spPr>
          <a:xfrm>
            <a:off x="3030071" y="645458"/>
            <a:ext cx="1748118" cy="262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Onboard </a:t>
            </a:r>
            <a:r>
              <a:rPr lang="en-US" dirty="0" err="1"/>
              <a:t>serenityBDD</a:t>
            </a:r>
            <a:r>
              <a:rPr lang="en-US" dirty="0"/>
              <a:t> test framework/device farm CICD for </a:t>
            </a:r>
            <a:r>
              <a:rPr lang="en-US" dirty="0" err="1"/>
              <a:t>conD</a:t>
            </a:r>
            <a:r>
              <a:rPr lang="en-US" dirty="0"/>
              <a:t> squad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546BFD-B34D-A14C-B948-470969386337}"/>
              </a:ext>
            </a:extLst>
          </p:cNvPr>
          <p:cNvSpPr/>
          <p:nvPr/>
        </p:nvSpPr>
        <p:spPr>
          <a:xfrm>
            <a:off x="5401236" y="645457"/>
            <a:ext cx="1748118" cy="262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Pact test POC with 5G backend team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4F0147-47A3-214B-AEC8-8777B1C3A20C}"/>
              </a:ext>
            </a:extLst>
          </p:cNvPr>
          <p:cNvSpPr/>
          <p:nvPr/>
        </p:nvSpPr>
        <p:spPr>
          <a:xfrm>
            <a:off x="7772401" y="645457"/>
            <a:ext cx="1748118" cy="262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Automate CI pipeline using bitbucket script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A08BB5-5BB6-2C4E-932C-660CD2E92A82}"/>
              </a:ext>
            </a:extLst>
          </p:cNvPr>
          <p:cNvSpPr/>
          <p:nvPr/>
        </p:nvSpPr>
        <p:spPr>
          <a:xfrm>
            <a:off x="7924801" y="3796551"/>
            <a:ext cx="1748118" cy="262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AZ400 exam certification</a:t>
            </a:r>
          </a:p>
          <a:p>
            <a:pPr algn="ctr"/>
            <a:r>
              <a:rPr lang="en-US" dirty="0"/>
              <a:t>5 June 2021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FE5137-F00A-B345-B68F-835B66B83B46}"/>
              </a:ext>
            </a:extLst>
          </p:cNvPr>
          <p:cNvSpPr/>
          <p:nvPr/>
        </p:nvSpPr>
        <p:spPr>
          <a:xfrm>
            <a:off x="5401236" y="3796551"/>
            <a:ext cx="1748118" cy="262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 err="1"/>
              <a:t>devOps</a:t>
            </a:r>
            <a:r>
              <a:rPr lang="en-US" dirty="0"/>
              <a:t> engineering course review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E1E39CA-C3D8-9B45-A755-EEF4EC67FD5B}"/>
              </a:ext>
            </a:extLst>
          </p:cNvPr>
          <p:cNvSpPr/>
          <p:nvPr/>
        </p:nvSpPr>
        <p:spPr>
          <a:xfrm flipH="1">
            <a:off x="7149354" y="4892486"/>
            <a:ext cx="766481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599AAF2-0B5D-C542-BD27-7ACFA45AB1E4}"/>
              </a:ext>
            </a:extLst>
          </p:cNvPr>
          <p:cNvSpPr/>
          <p:nvPr/>
        </p:nvSpPr>
        <p:spPr>
          <a:xfrm>
            <a:off x="2581835" y="1707776"/>
            <a:ext cx="448236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E677A-1DBC-C645-B832-712B5EC0DE97}"/>
              </a:ext>
            </a:extLst>
          </p:cNvPr>
          <p:cNvSpPr/>
          <p:nvPr/>
        </p:nvSpPr>
        <p:spPr>
          <a:xfrm>
            <a:off x="452873" y="208891"/>
            <a:ext cx="373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schematic diagram to reach there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F419C4-C29F-714A-A8BB-0F87DE131A6F}"/>
              </a:ext>
            </a:extLst>
          </p:cNvPr>
          <p:cNvSpPr/>
          <p:nvPr/>
        </p:nvSpPr>
        <p:spPr>
          <a:xfrm>
            <a:off x="4865594" y="1721223"/>
            <a:ext cx="448236" cy="430306"/>
          </a:xfrm>
          <a:prstGeom prst="rightArrow">
            <a:avLst>
              <a:gd name="adj1" fmla="val 625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6D98254-6A79-0B44-9F52-4A0EC897CC27}"/>
              </a:ext>
            </a:extLst>
          </p:cNvPr>
          <p:cNvSpPr/>
          <p:nvPr/>
        </p:nvSpPr>
        <p:spPr>
          <a:xfrm>
            <a:off x="7236759" y="1721223"/>
            <a:ext cx="448236" cy="430306"/>
          </a:xfrm>
          <a:prstGeom prst="rightArrow">
            <a:avLst>
              <a:gd name="adj1" fmla="val 625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1780673-A133-694C-AEEF-62B55C31E052}"/>
              </a:ext>
            </a:extLst>
          </p:cNvPr>
          <p:cNvSpPr/>
          <p:nvPr/>
        </p:nvSpPr>
        <p:spPr>
          <a:xfrm>
            <a:off x="2890309" y="3796550"/>
            <a:ext cx="1748118" cy="262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CICD tech: k8s, Jenkins declarative script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A8B1509-3470-C849-81C8-1284D30A779E}"/>
              </a:ext>
            </a:extLst>
          </p:cNvPr>
          <p:cNvSpPr/>
          <p:nvPr/>
        </p:nvSpPr>
        <p:spPr>
          <a:xfrm flipH="1">
            <a:off x="4614691" y="4954399"/>
            <a:ext cx="766481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2863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5E8E2"/>
      </a:lt2>
      <a:accent1>
        <a:srgbClr val="AB96C6"/>
      </a:accent1>
      <a:accent2>
        <a:srgbClr val="B17FBA"/>
      </a:accent2>
      <a:accent3>
        <a:srgbClr val="C696BA"/>
      </a:accent3>
      <a:accent4>
        <a:srgbClr val="BA7F92"/>
      </a:accent4>
      <a:accent5>
        <a:srgbClr val="C49792"/>
      </a:accent5>
      <a:accent6>
        <a:srgbClr val="BA9D7F"/>
      </a:accent6>
      <a:hlink>
        <a:srgbClr val="738B54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439</Words>
  <Application>Microsoft Macintosh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Aharoni</vt:lpstr>
      <vt:lpstr>Arial</vt:lpstr>
      <vt:lpstr>Arial Rounded MT Bold</vt:lpstr>
      <vt:lpstr>Calibri</vt:lpstr>
      <vt:lpstr>Gill Sans Nova</vt:lpstr>
      <vt:lpstr>Helvetica Neue</vt:lpstr>
      <vt:lpstr>Segoe UI</vt:lpstr>
      <vt:lpstr>ConfettiVTI</vt:lpstr>
      <vt:lpstr>PowerPoint Presentation</vt:lpstr>
      <vt:lpstr>PowerPoint Presentation</vt:lpstr>
      <vt:lpstr>PowerPoint Presentation</vt:lpstr>
      <vt:lpstr>CICD Advocate </vt:lpstr>
      <vt:lpstr>About Me (2021)</vt:lpstr>
      <vt:lpstr>CICD/Test Automation (2025)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m28454</dc:creator>
  <cp:lastModifiedBy>m28454</cp:lastModifiedBy>
  <cp:revision>33</cp:revision>
  <dcterms:created xsi:type="dcterms:W3CDTF">2021-04-10T05:08:21Z</dcterms:created>
  <dcterms:modified xsi:type="dcterms:W3CDTF">2021-04-25T05:15:34Z</dcterms:modified>
</cp:coreProperties>
</file>